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1E3C30-72E4-493B-A634-BC28FBC47787}">
  <a:tblStyle styleId="{941E3C30-72E4-493B-A634-BC28FBC477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0"/>
    <p:restoredTop sz="95470"/>
  </p:normalViewPr>
  <p:slideViewPr>
    <p:cSldViewPr snapToGrid="0" snapToObjects="1">
      <p:cViewPr varScale="1">
        <p:scale>
          <a:sx n="97" d="100"/>
          <a:sy n="97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0821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048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Interestingly, we just have a small on-site wastewater treatment plant in the Mines Park.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This project is currently running on the machines in the Mines Park Lab.</a:t>
            </a:r>
          </a:p>
        </p:txBody>
      </p:sp>
    </p:spTree>
    <p:extLst>
      <p:ext uri="{BB962C8B-B14F-4D97-AF65-F5344CB8AC3E}">
        <p14:creationId xmlns:p14="http://schemas.microsoft.com/office/powerpoint/2010/main" val="67826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295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Basically, we have 6 main features in my project.</a:t>
            </a:r>
          </a:p>
        </p:txBody>
      </p:sp>
    </p:spTree>
    <p:extLst>
      <p:ext uri="{BB962C8B-B14F-4D97-AF65-F5344CB8AC3E}">
        <p14:creationId xmlns:p14="http://schemas.microsoft.com/office/powerpoint/2010/main" val="473227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The first one is Devices.</a:t>
            </a:r>
          </a:p>
        </p:txBody>
      </p:sp>
    </p:spTree>
    <p:extLst>
      <p:ext uri="{BB962C8B-B14F-4D97-AF65-F5344CB8AC3E}">
        <p14:creationId xmlns:p14="http://schemas.microsoft.com/office/powerpoint/2010/main" val="1405706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Most of the device, used in the Mines Park Lab, are coming from a company call Hach</a:t>
            </a:r>
          </a:p>
        </p:txBody>
      </p:sp>
    </p:spTree>
    <p:extLst>
      <p:ext uri="{BB962C8B-B14F-4D97-AF65-F5344CB8AC3E}">
        <p14:creationId xmlns:p14="http://schemas.microsoft.com/office/powerpoint/2010/main" val="1603241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21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701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The whole system will cost millions of dollars.</a:t>
            </a:r>
          </a:p>
        </p:txBody>
      </p:sp>
    </p:spTree>
    <p:extLst>
      <p:ext uri="{BB962C8B-B14F-4D97-AF65-F5344CB8AC3E}">
        <p14:creationId xmlns:p14="http://schemas.microsoft.com/office/powerpoint/2010/main" val="1348728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We found a low-cost and open source solution.</a:t>
            </a:r>
          </a:p>
        </p:txBody>
      </p:sp>
    </p:spTree>
    <p:extLst>
      <p:ext uri="{BB962C8B-B14F-4D97-AF65-F5344CB8AC3E}">
        <p14:creationId xmlns:p14="http://schemas.microsoft.com/office/powerpoint/2010/main" val="1389316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The Arduino is an open source hardware.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The Vernier is a chemical equipment manufacturer.</a:t>
            </a:r>
          </a:p>
        </p:txBody>
      </p:sp>
    </p:spTree>
    <p:extLst>
      <p:ext uri="{BB962C8B-B14F-4D97-AF65-F5344CB8AC3E}">
        <p14:creationId xmlns:p14="http://schemas.microsoft.com/office/powerpoint/2010/main" val="64983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At first, I want to talk about some background about this project.</a:t>
            </a:r>
          </a:p>
        </p:txBody>
      </p:sp>
    </p:spTree>
    <p:extLst>
      <p:ext uri="{BB962C8B-B14F-4D97-AF65-F5344CB8AC3E}">
        <p14:creationId xmlns:p14="http://schemas.microsoft.com/office/powerpoint/2010/main" val="1505739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003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276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91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9690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262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But sometimes, it will mess up like the hell.</a:t>
            </a:r>
          </a:p>
        </p:txBody>
      </p:sp>
    </p:spTree>
    <p:extLst>
      <p:ext uri="{BB962C8B-B14F-4D97-AF65-F5344CB8AC3E}">
        <p14:creationId xmlns:p14="http://schemas.microsoft.com/office/powerpoint/2010/main" val="969114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Fortunately, there is a wireless transmission module compatible with Arduino devices.</a:t>
            </a:r>
          </a:p>
        </p:txBody>
      </p:sp>
    </p:spTree>
    <p:extLst>
      <p:ext uri="{BB962C8B-B14F-4D97-AF65-F5344CB8AC3E}">
        <p14:creationId xmlns:p14="http://schemas.microsoft.com/office/powerpoint/2010/main" val="1392111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It will provide better convenience.</a:t>
            </a:r>
          </a:p>
        </p:txBody>
      </p:sp>
    </p:spTree>
    <p:extLst>
      <p:ext uri="{BB962C8B-B14F-4D97-AF65-F5344CB8AC3E}">
        <p14:creationId xmlns:p14="http://schemas.microsoft.com/office/powerpoint/2010/main" val="387663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316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87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In the past a few years, the United States, especially for the California, has experienced severe drought.</a:t>
            </a:r>
          </a:p>
        </p:txBody>
      </p:sp>
    </p:spTree>
    <p:extLst>
      <p:ext uri="{BB962C8B-B14F-4D97-AF65-F5344CB8AC3E}">
        <p14:creationId xmlns:p14="http://schemas.microsoft.com/office/powerpoint/2010/main" val="10127659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It will provide better convenience.</a:t>
            </a:r>
          </a:p>
        </p:txBody>
      </p:sp>
    </p:spTree>
    <p:extLst>
      <p:ext uri="{BB962C8B-B14F-4D97-AF65-F5344CB8AC3E}">
        <p14:creationId xmlns:p14="http://schemas.microsoft.com/office/powerpoint/2010/main" val="7646775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195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9818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Labview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It's pretty boring, right?</a:t>
            </a:r>
          </a:p>
        </p:txBody>
      </p:sp>
    </p:spTree>
    <p:extLst>
      <p:ext uri="{BB962C8B-B14F-4D97-AF65-F5344CB8AC3E}">
        <p14:creationId xmlns:p14="http://schemas.microsoft.com/office/powerpoint/2010/main" val="1171018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0825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716122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87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393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639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37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If we take our eyes to the whole world, we can see there is also a lot of place, a lot of people, they need more clean water.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So there is an urgent requirement for us to do something to improve the water use efficiency. </a:t>
            </a:r>
          </a:p>
        </p:txBody>
      </p:sp>
    </p:spTree>
    <p:extLst>
      <p:ext uri="{BB962C8B-B14F-4D97-AF65-F5344CB8AC3E}">
        <p14:creationId xmlns:p14="http://schemas.microsoft.com/office/powerpoint/2010/main" val="6011792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Calibration</a:t>
            </a:r>
          </a:p>
        </p:txBody>
      </p:sp>
    </p:spTree>
    <p:extLst>
      <p:ext uri="{BB962C8B-B14F-4D97-AF65-F5344CB8AC3E}">
        <p14:creationId xmlns:p14="http://schemas.microsoft.com/office/powerpoint/2010/main" val="15711362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030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The program running in the background is a complete Web Server, which means we can integrate with other systems whatever we want. </a:t>
            </a:r>
          </a:p>
        </p:txBody>
      </p:sp>
    </p:spTree>
    <p:extLst>
      <p:ext uri="{BB962C8B-B14F-4D97-AF65-F5344CB8AC3E}">
        <p14:creationId xmlns:p14="http://schemas.microsoft.com/office/powerpoint/2010/main" val="422085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1341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42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73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In the center, there is a wastewater treatment plant. Around it, there are school, factory, farm and city.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All the wastewater are sent to the this plant to be treated, and then, send back.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We should notice that, all the water that to be sent back, they are all in the drinking water quality.</a:t>
            </a:r>
          </a:p>
        </p:txBody>
      </p:sp>
    </p:spTree>
    <p:extLst>
      <p:ext uri="{BB962C8B-B14F-4D97-AF65-F5344CB8AC3E}">
        <p14:creationId xmlns:p14="http://schemas.microsoft.com/office/powerpoint/2010/main" val="2052284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At different place, the requirement for the water quality is also different.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It will be a big waste if we use clean drinking water to flush toilet.</a:t>
            </a:r>
          </a:p>
        </p:txBody>
      </p:sp>
    </p:spTree>
    <p:extLst>
      <p:ext uri="{BB962C8B-B14F-4D97-AF65-F5344CB8AC3E}">
        <p14:creationId xmlns:p14="http://schemas.microsoft.com/office/powerpoint/2010/main" val="2009661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09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This one is an on-site wastewater treatment plant. Typically, it should be pretty close to the community. 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It will send back the wastewater with lower quality to some places like factory, farm or toilet.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Here is a remote wastewater treatment plant. It is used to produce clean water for normal use.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/>
              <a:t>We can see, the decentralized system can significantly improve the water use efficiency.</a:t>
            </a:r>
          </a:p>
        </p:txBody>
      </p:sp>
    </p:spTree>
    <p:extLst>
      <p:ext uri="{BB962C8B-B14F-4D97-AF65-F5344CB8AC3E}">
        <p14:creationId xmlns:p14="http://schemas.microsoft.com/office/powerpoint/2010/main" val="1072951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5661167"/>
            <a:ext cx="897600" cy="11967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4406167"/>
            <a:ext cx="8222100" cy="17343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200"/>
              <a:buNone/>
              <a:defRPr sz="4200"/>
            </a:lvl1pPr>
            <a:lvl2pPr lvl="1">
              <a:spcBef>
                <a:spcPts val="0"/>
              </a:spcBef>
              <a:buSzPts val="4200"/>
              <a:buNone/>
              <a:defRPr sz="4200"/>
            </a:lvl2pPr>
            <a:lvl3pPr lvl="2">
              <a:spcBef>
                <a:spcPts val="0"/>
              </a:spcBef>
              <a:buSzPts val="4200"/>
              <a:buNone/>
              <a:defRPr sz="4200"/>
            </a:lvl3pPr>
            <a:lvl4pPr lvl="3">
              <a:spcBef>
                <a:spcPts val="0"/>
              </a:spcBef>
              <a:buSzPts val="4200"/>
              <a:buNone/>
              <a:defRPr sz="4200"/>
            </a:lvl4pPr>
            <a:lvl5pPr lvl="4">
              <a:spcBef>
                <a:spcPts val="0"/>
              </a:spcBef>
              <a:buSzPts val="4200"/>
              <a:buNone/>
              <a:defRPr sz="4200"/>
            </a:lvl5pPr>
            <a:lvl6pPr lvl="5">
              <a:spcBef>
                <a:spcPts val="0"/>
              </a:spcBef>
              <a:buSzPts val="4200"/>
              <a:buNone/>
              <a:defRPr sz="4200"/>
            </a:lvl6pPr>
            <a:lvl7pPr lvl="6">
              <a:spcBef>
                <a:spcPts val="0"/>
              </a:spcBef>
              <a:buSzPts val="4200"/>
              <a:buNone/>
              <a:defRPr sz="4200"/>
            </a:lvl7pPr>
            <a:lvl8pPr lvl="7">
              <a:spcBef>
                <a:spcPts val="0"/>
              </a:spcBef>
              <a:buSzPts val="4200"/>
              <a:buNone/>
              <a:defRPr sz="4200"/>
            </a:lvl8pPr>
            <a:lvl9pPr lvl="8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3200"/>
              <a:buNone/>
              <a:defRPr/>
            </a:lvl1pPr>
            <a:lvl2pPr lvl="1">
              <a:spcBef>
                <a:spcPts val="0"/>
              </a:spcBef>
              <a:buSzPts val="3200"/>
              <a:buNone/>
              <a:defRPr/>
            </a:lvl2pPr>
            <a:lvl3pPr lvl="2">
              <a:spcBef>
                <a:spcPts val="0"/>
              </a:spcBef>
              <a:buSzPts val="3200"/>
              <a:buNone/>
              <a:defRPr/>
            </a:lvl3pPr>
            <a:lvl4pPr lvl="3">
              <a:spcBef>
                <a:spcPts val="0"/>
              </a:spcBef>
              <a:buSzPts val="3200"/>
              <a:buNone/>
              <a:defRPr/>
            </a:lvl4pPr>
            <a:lvl5pPr lvl="4">
              <a:spcBef>
                <a:spcPts val="0"/>
              </a:spcBef>
              <a:buSzPts val="3200"/>
              <a:buNone/>
              <a:defRPr/>
            </a:lvl5pPr>
            <a:lvl6pPr lvl="5">
              <a:spcBef>
                <a:spcPts val="0"/>
              </a:spcBef>
              <a:buSzPts val="3200"/>
              <a:buNone/>
              <a:defRPr/>
            </a:lvl6pPr>
            <a:lvl7pPr lvl="6">
              <a:spcBef>
                <a:spcPts val="0"/>
              </a:spcBef>
              <a:buSzPts val="3200"/>
              <a:buNone/>
              <a:defRPr/>
            </a:lvl7pPr>
            <a:lvl8pPr lvl="7">
              <a:spcBef>
                <a:spcPts val="0"/>
              </a:spcBef>
              <a:buSzPts val="3200"/>
              <a:buNone/>
              <a:defRPr/>
            </a:lvl8pPr>
            <a:lvl9pPr lvl="8">
              <a:spcBef>
                <a:spcPts val="0"/>
              </a:spcBef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None/>
              <a:defRPr sz="1800"/>
            </a:lvl1pPr>
            <a:lvl2pPr lvl="1">
              <a:spcBef>
                <a:spcPts val="0"/>
              </a:spcBef>
              <a:buSzPts val="1800"/>
              <a:buNone/>
              <a:defRPr sz="1800"/>
            </a:lvl2pPr>
            <a:lvl3pPr lvl="2">
              <a:spcBef>
                <a:spcPts val="0"/>
              </a:spcBef>
              <a:buSzPts val="1800"/>
              <a:buNone/>
              <a:defRPr sz="1800"/>
            </a:lvl3pPr>
            <a:lvl4pPr lvl="3">
              <a:spcBef>
                <a:spcPts val="0"/>
              </a:spcBef>
              <a:buSzPts val="1800"/>
              <a:buNone/>
              <a:defRPr sz="1800"/>
            </a:lvl4pPr>
            <a:lvl5pPr lvl="4">
              <a:spcBef>
                <a:spcPts val="0"/>
              </a:spcBef>
              <a:buSzPts val="1800"/>
              <a:buNone/>
              <a:defRPr sz="1800"/>
            </a:lvl5pPr>
            <a:lvl6pPr lvl="5">
              <a:spcBef>
                <a:spcPts val="0"/>
              </a:spcBef>
              <a:buSzPts val="1800"/>
              <a:buNone/>
              <a:defRPr sz="1800"/>
            </a:lvl6pPr>
            <a:lvl7pPr lvl="6">
              <a:spcBef>
                <a:spcPts val="0"/>
              </a:spcBef>
              <a:buSzPts val="1800"/>
              <a:buNone/>
              <a:defRPr sz="1800"/>
            </a:lvl7pPr>
            <a:lvl8pPr lvl="7">
              <a:spcBef>
                <a:spcPts val="0"/>
              </a:spcBef>
              <a:buSzPts val="1800"/>
              <a:buNone/>
              <a:defRPr sz="1800"/>
            </a:lvl8pPr>
            <a:lvl9pPr lvl="8">
              <a:spcBef>
                <a:spcPts val="0"/>
              </a:spcBef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477067"/>
            <a:ext cx="2808000" cy="1271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6000"/>
              <a:buNone/>
              <a:defRPr sz="6000"/>
            </a:lvl1pPr>
            <a:lvl2pPr lvl="1">
              <a:spcBef>
                <a:spcPts val="0"/>
              </a:spcBef>
              <a:buSzPts val="6000"/>
              <a:buNone/>
              <a:defRPr sz="6000"/>
            </a:lvl2pPr>
            <a:lvl3pPr lvl="2">
              <a:spcBef>
                <a:spcPts val="0"/>
              </a:spcBef>
              <a:buSzPts val="6000"/>
              <a:buNone/>
              <a:defRPr sz="6000"/>
            </a:lvl3pPr>
            <a:lvl4pPr lvl="3">
              <a:spcBef>
                <a:spcPts val="0"/>
              </a:spcBef>
              <a:buSzPts val="6000"/>
              <a:buNone/>
              <a:defRPr sz="6000"/>
            </a:lvl4pPr>
            <a:lvl5pPr lvl="4">
              <a:spcBef>
                <a:spcPts val="0"/>
              </a:spcBef>
              <a:buSzPts val="6000"/>
              <a:buNone/>
              <a:defRPr sz="6000"/>
            </a:lvl5pPr>
            <a:lvl6pPr lvl="5">
              <a:spcBef>
                <a:spcPts val="0"/>
              </a:spcBef>
              <a:buSzPts val="6000"/>
              <a:buNone/>
              <a:defRPr sz="6000"/>
            </a:lvl6pPr>
            <a:lvl7pPr lvl="6">
              <a:spcBef>
                <a:spcPts val="0"/>
              </a:spcBef>
              <a:buSzPts val="6000"/>
              <a:buNone/>
              <a:defRPr sz="6000"/>
            </a:lvl7pPr>
            <a:lvl8pPr lvl="7">
              <a:spcBef>
                <a:spcPts val="0"/>
              </a:spcBef>
              <a:buSzPts val="6000"/>
              <a:buNone/>
              <a:defRPr sz="6000"/>
            </a:lvl8pPr>
            <a:lvl9pPr lvl="8">
              <a:spcBef>
                <a:spcPts val="0"/>
              </a:spcBef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3705956"/>
            <a:ext cx="4045200" cy="1646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984967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626083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33.xml"/><Relationship Id="rId5" Type="http://schemas.openxmlformats.org/officeDocument/2006/relationships/hyperlink" Target="https://drive.google.com/file/d/1q0wlr1FsTa2FMnihGsfy-FuPr6ZSIO19/view" TargetMode="External"/><Relationship Id="rId6" Type="http://schemas.openxmlformats.org/officeDocument/2006/relationships/image" Target="../media/image2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35.xml"/><Relationship Id="rId5" Type="http://schemas.openxmlformats.org/officeDocument/2006/relationships/hyperlink" Target="https://drive.google.com/file/d/1NtB5vzfwb088T8lwBZ_g2ys8VZTE160d/view" TargetMode="External"/><Relationship Id="rId6" Type="http://schemas.openxmlformats.org/officeDocument/2006/relationships/image" Target="../media/image3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40.xml"/><Relationship Id="rId5" Type="http://schemas.openxmlformats.org/officeDocument/2006/relationships/hyperlink" Target="https://drive.google.com/file/d/1g6DMIutEOWt3GeqFaEcSEIuF7X1IVWpF/view" TargetMode="External"/><Relationship Id="rId6" Type="http://schemas.openxmlformats.org/officeDocument/2006/relationships/image" Target="../media/image31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947853"/>
            <a:ext cx="8222100" cy="748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/>
              <a:t>Arduino Sensor Network System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3140412"/>
            <a:ext cx="8222100" cy="13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400"/>
              <a:t>Advisor : Dr. Tracy Camp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2400"/>
              <a:t>Peng Li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60950" y="62866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4200"/>
              <a:t>Mines Park Lab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825" y="2702100"/>
            <a:ext cx="6484350" cy="37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Project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700" y="3691213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850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5850" y="3686438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95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9525" y="3686450"/>
            <a:ext cx="13049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700" y="3691213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850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5850" y="3686438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95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9525" y="3686450"/>
            <a:ext cx="13049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1385800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71900" y="61596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Hach Company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5107"/>
            <a:ext cx="9143998" cy="4842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71913" y="66671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Hach Brand</a:t>
            </a:r>
            <a:r>
              <a:rPr lang="en"/>
              <a:t> Controller(SC1000) Cost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288" y="2262342"/>
            <a:ext cx="6903330" cy="454463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/>
          <p:nvPr/>
        </p:nvSpPr>
        <p:spPr>
          <a:xfrm>
            <a:off x="4109575" y="4860400"/>
            <a:ext cx="1132500" cy="763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71900" y="6286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Hach Brand</a:t>
            </a:r>
            <a:r>
              <a:rPr lang="en"/>
              <a:t> Sensor(Nitrate) Cost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025" y="2237192"/>
            <a:ext cx="6897852" cy="454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4096850" y="4478675"/>
            <a:ext cx="1132500" cy="7635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71900" y="61596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Hach Brand </a:t>
            </a:r>
            <a:r>
              <a:rPr lang="en"/>
              <a:t>System Cost : $$$ 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2289075"/>
            <a:ext cx="7194774" cy="45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475" y="2284575"/>
            <a:ext cx="3239526" cy="145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Low-cost and Open Source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460950" y="62866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Arduino Controller + Vernier Sensor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96" y="3032196"/>
            <a:ext cx="3645525" cy="267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350" y="3032200"/>
            <a:ext cx="3719774" cy="28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2225723"/>
            <a:ext cx="9144000" cy="4144627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471900" y="6159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Arduino Cost</a:t>
            </a:r>
          </a:p>
        </p:txBody>
      </p:sp>
      <p:sp>
        <p:nvSpPr>
          <p:cNvPr id="198" name="Shape 198"/>
          <p:cNvSpPr/>
          <p:nvPr/>
        </p:nvSpPr>
        <p:spPr>
          <a:xfrm>
            <a:off x="5694700" y="3070575"/>
            <a:ext cx="1176900" cy="8790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60950" y="6159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Vernier Brand Sensor Cost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3174"/>
            <a:ext cx="9143999" cy="413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7737225" y="3111125"/>
            <a:ext cx="1176900" cy="879000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460950" y="64126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Hach    VS    Arduino </a:t>
            </a:r>
          </a:p>
        </p:txBody>
      </p:sp>
      <p:graphicFrame>
        <p:nvGraphicFramePr>
          <p:cNvPr id="211" name="Shape 211"/>
          <p:cNvGraphicFramePr/>
          <p:nvPr/>
        </p:nvGraphicFramePr>
        <p:xfrm>
          <a:off x="25" y="2264150"/>
          <a:ext cx="9144000" cy="4593825"/>
        </p:xfrm>
        <a:graphic>
          <a:graphicData uri="http://schemas.openxmlformats.org/drawingml/2006/table">
            <a:tbl>
              <a:tblPr>
                <a:noFill/>
                <a:tableStyleId>{941E3C30-72E4-493B-A634-BC28FBC47787}</a:tableStyleId>
              </a:tblPr>
              <a:tblGrid>
                <a:gridCol w="3048000"/>
                <a:gridCol w="3048000"/>
                <a:gridCol w="3048000"/>
              </a:tblGrid>
              <a:tr h="11568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endParaRPr sz="3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Hach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Arduino</a:t>
                      </a:r>
                    </a:p>
                  </a:txBody>
                  <a:tcPr marL="91425" marR="91425" marT="91425" marB="91425" anchor="ctr"/>
                </a:tc>
              </a:tr>
              <a:tr h="11456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Controller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$ 3,000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$ 20</a:t>
                      </a:r>
                    </a:p>
                  </a:txBody>
                  <a:tcPr marL="91425" marR="91425" marT="91425" marB="91425" anchor="ctr"/>
                </a:tc>
              </a:tr>
              <a:tr h="1145675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Sensor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$ 7,000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$ 200</a:t>
                      </a:r>
                    </a:p>
                  </a:txBody>
                  <a:tcPr marL="91425" marR="91425" marT="91425" marB="91425" anchor="ctr"/>
                </a:tc>
              </a:tr>
              <a:tr h="1145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Data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Limited Access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3000"/>
                        <a:t>Fully Access</a:t>
                      </a:r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700" y="3691213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850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5850" y="3686438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95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9525" y="3686450"/>
            <a:ext cx="13049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3919488" y="249070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Wireless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385800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460950" y="6159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Ideal Condition with Wires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13" y="2266550"/>
            <a:ext cx="8162579" cy="45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60950" y="6159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Sometimes ...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49" y="2271825"/>
            <a:ext cx="6114900" cy="45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460950" y="6159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XBee Module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613" y="2276200"/>
            <a:ext cx="3772775" cy="45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60950" y="6159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Data Flow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238" y="2270850"/>
            <a:ext cx="5733925" cy="45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/>
          <p:nvPr/>
        </p:nvSpPr>
        <p:spPr>
          <a:xfrm>
            <a:off x="4802400" y="2760825"/>
            <a:ext cx="1542000" cy="1086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038775" y="4155925"/>
            <a:ext cx="572700" cy="1086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7387000" y="4067800"/>
            <a:ext cx="440700" cy="1086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3366350" y="4130725"/>
            <a:ext cx="337800" cy="102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2" name="Shape 252"/>
          <p:cNvSpPr/>
          <p:nvPr/>
        </p:nvSpPr>
        <p:spPr>
          <a:xfrm rot="10800000">
            <a:off x="7584600" y="4035025"/>
            <a:ext cx="337800" cy="102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/>
          <p:nvPr/>
        </p:nvSpPr>
        <p:spPr>
          <a:xfrm rot="5400000">
            <a:off x="5404500" y="2792325"/>
            <a:ext cx="337800" cy="102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289475" y="4776925"/>
            <a:ext cx="2370551" cy="17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 rot="5400000">
            <a:off x="2003075" y="5353100"/>
            <a:ext cx="337800" cy="102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 txBox="1"/>
          <p:nvPr/>
        </p:nvSpPr>
        <p:spPr>
          <a:xfrm>
            <a:off x="4687800" y="2482425"/>
            <a:ext cx="1771200" cy="6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400"/>
              <a:t>Wireless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4673" y="2315750"/>
            <a:ext cx="761662" cy="5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3473" y="2315750"/>
            <a:ext cx="761662" cy="5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700" y="3691213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850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5850" y="3686438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95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9525" y="3686450"/>
            <a:ext cx="13049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3919488" y="249070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Wireless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6455125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Security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385800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60950" y="64126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128 Bits AES Encryption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599" y="2880175"/>
            <a:ext cx="2857140" cy="32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200" y="2831892"/>
            <a:ext cx="3386138" cy="3386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60950" y="628567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United States Drought Map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713" y="2290750"/>
            <a:ext cx="5910572" cy="4567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460950" y="6159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Data Flow with Encryption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238" y="2270850"/>
            <a:ext cx="5733925" cy="45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/>
          <p:nvPr/>
        </p:nvSpPr>
        <p:spPr>
          <a:xfrm>
            <a:off x="4802400" y="2760825"/>
            <a:ext cx="1542000" cy="1086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4038775" y="4155925"/>
            <a:ext cx="572700" cy="1086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7387000" y="4067800"/>
            <a:ext cx="440700" cy="1086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3366350" y="4130725"/>
            <a:ext cx="337800" cy="102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 rot="10800000">
            <a:off x="7584600" y="4035025"/>
            <a:ext cx="337800" cy="102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 rot="5400000">
            <a:off x="5404500" y="2792325"/>
            <a:ext cx="337800" cy="102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289475" y="4776925"/>
            <a:ext cx="2370551" cy="17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 rot="5400000">
            <a:off x="2003075" y="5353100"/>
            <a:ext cx="337800" cy="1023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4687800" y="2500975"/>
            <a:ext cx="1771200" cy="6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400"/>
              <a:t>Wireless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812575" y="4307275"/>
            <a:ext cx="1771200" cy="6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Encryption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6033825" y="4308325"/>
            <a:ext cx="1771200" cy="63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Decryption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4673" y="2315750"/>
            <a:ext cx="761662" cy="5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048" y="2315750"/>
            <a:ext cx="761662" cy="5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700" y="3691213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850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5850" y="3686438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95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9525" y="3686450"/>
            <a:ext cx="13049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3919488" y="249070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Wireless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1385800" y="50859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Web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6455125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Security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1385800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60950" y="6159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Current GUI in Mines Park Lab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42710"/>
            <a:ext cx="9144002" cy="4806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 title="labview.mov">
            <a:hlinkClick r:id="rId5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labview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Web Browser based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 title="dashboard.mov">
            <a:hlinkClick r:id="rId5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dashboar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700" y="3691213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850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5850" y="3686438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95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9525" y="3686450"/>
            <a:ext cx="13049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3919488" y="249070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Wireless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1385800" y="50859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Web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3919488" y="50859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Calibration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6455125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Security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1385800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Current Calibration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471900" y="5777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Current Calibration Procedure</a:t>
            </a:r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471900" y="2406376"/>
            <a:ext cx="8222100" cy="421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Step 1 : Put the sensor into a calibration solution.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Step 2 : Remember some data points on a paper.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Step 3 : Put the sensor into another calibration solution.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Step 4 : Remember some other data points on a paper.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Step 5 : Manually calculate the parameters.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Step 6 : Input the parameters into the configuration file.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Step 7 : Restart the system.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Dynamic Calibration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60950" y="6412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World Drought Map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4550"/>
            <a:ext cx="9144000" cy="4171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 title="calibration.mov">
            <a:hlinkClick r:id="rId5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" name="calibr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700" y="3691213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850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5850" y="3686438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95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9525" y="3686450"/>
            <a:ext cx="13049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3919488" y="249070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Wireless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385800" y="50859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Web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3919488" y="50859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Calibration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6455125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Security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1385800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Devices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6455138" y="508300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Integration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74" y="0"/>
            <a:ext cx="8003047" cy="685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112" y="1765150"/>
            <a:ext cx="1313825" cy="7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/>
        </p:nvSpPr>
        <p:spPr>
          <a:xfrm>
            <a:off x="5193725" y="2538850"/>
            <a:ext cx="1050600" cy="42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/>
              <a:t>Web 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1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700" y="3691213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850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5850" y="3686438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9538" y="1091200"/>
            <a:ext cx="13049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9525" y="3686450"/>
            <a:ext cx="130492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919488" y="249070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Wireless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1385800" y="50859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Web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3919488" y="50859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Calibration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6455125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Security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1385800" y="248775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Devices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6455138" y="5083000"/>
            <a:ext cx="1305000" cy="4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800"/>
              <a:t>Integration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460950" y="6159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Thanks !</a:t>
            </a: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223" y="2243550"/>
            <a:ext cx="6919576" cy="46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Traditional Solution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for Wastewater Treatment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71900" y="5650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Centralized Wastewater Treatment System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075" y="2271050"/>
            <a:ext cx="6489750" cy="45869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/>
          <p:nvPr/>
        </p:nvSpPr>
        <p:spPr>
          <a:xfrm>
            <a:off x="3656650" y="4026575"/>
            <a:ext cx="1462800" cy="782400"/>
          </a:xfrm>
          <a:prstGeom prst="flowChartAlternateProcess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71900" y="577792"/>
            <a:ext cx="82221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Centralized Wastewater Treatment Systems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471900" y="2558767"/>
            <a:ext cx="8222100" cy="361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Different water quality requirements</a:t>
            </a:r>
          </a:p>
          <a:p>
            <a:pPr marL="0" lvl="0" indent="457200">
              <a:spcBef>
                <a:spcPts val="0"/>
              </a:spcBef>
              <a:buNone/>
            </a:pPr>
            <a:r>
              <a:rPr lang="en" sz="2400"/>
              <a:t>drinking </a:t>
            </a:r>
          </a:p>
          <a:p>
            <a:pPr marL="0" lvl="0" indent="457200">
              <a:spcBef>
                <a:spcPts val="0"/>
              </a:spcBef>
              <a:buNone/>
            </a:pPr>
            <a:r>
              <a:rPr lang="en" sz="2400"/>
              <a:t>urban irrigation</a:t>
            </a:r>
          </a:p>
          <a:p>
            <a:pPr marL="0" lvl="0" indent="457200" rtl="0">
              <a:spcBef>
                <a:spcPts val="0"/>
              </a:spcBef>
              <a:buNone/>
            </a:pPr>
            <a:r>
              <a:rPr lang="en" sz="2400"/>
              <a:t>toilet flushing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04" name="Shape 104"/>
          <p:cNvSpPr/>
          <p:nvPr/>
        </p:nvSpPr>
        <p:spPr>
          <a:xfrm rot="5400000">
            <a:off x="2445575" y="3687225"/>
            <a:ext cx="1536600" cy="83940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 txBox="1"/>
          <p:nvPr/>
        </p:nvSpPr>
        <p:spPr>
          <a:xfrm>
            <a:off x="3827700" y="3808125"/>
            <a:ext cx="1081500" cy="59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waste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Modern Solution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for Wastewater Treatment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68950" y="565100"/>
            <a:ext cx="8561400" cy="102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/>
              <a:t>Decentralized Wastewater Treatment System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225" y="2271050"/>
            <a:ext cx="7127549" cy="45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/>
          <p:nvPr/>
        </p:nvSpPr>
        <p:spPr>
          <a:xfrm>
            <a:off x="6673025" y="3244025"/>
            <a:ext cx="1462800" cy="782400"/>
          </a:xfrm>
          <a:prstGeom prst="flowChartAlternateProcess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7730400" y="2795750"/>
            <a:ext cx="1237800" cy="59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On-site</a:t>
            </a:r>
          </a:p>
        </p:txBody>
      </p:sp>
      <p:sp>
        <p:nvSpPr>
          <p:cNvPr id="119" name="Shape 119"/>
          <p:cNvSpPr/>
          <p:nvPr/>
        </p:nvSpPr>
        <p:spPr>
          <a:xfrm>
            <a:off x="3225700" y="5061125"/>
            <a:ext cx="1462800" cy="782400"/>
          </a:xfrm>
          <a:prstGeom prst="flowChartAlternateProcess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2578125" y="5719575"/>
            <a:ext cx="1341600" cy="59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Remote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677</Words>
  <Application>Microsoft Macintosh PowerPoint</Application>
  <PresentationFormat>On-screen Show (4:3)</PresentationFormat>
  <Paragraphs>125</Paragraphs>
  <Slides>44</Slides>
  <Notes>44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Roboto</vt:lpstr>
      <vt:lpstr>Material</vt:lpstr>
      <vt:lpstr>Arduino Sensor Network System</vt:lpstr>
      <vt:lpstr>Background</vt:lpstr>
      <vt:lpstr>United States Drought Map</vt:lpstr>
      <vt:lpstr>World Drought Map</vt:lpstr>
      <vt:lpstr>Traditional Solution for Wastewater Treatment</vt:lpstr>
      <vt:lpstr>Centralized Wastewater Treatment System</vt:lpstr>
      <vt:lpstr>Centralized Wastewater Treatment Systems</vt:lpstr>
      <vt:lpstr>Modern Solution for Wastewater Treatment</vt:lpstr>
      <vt:lpstr>Decentralized Wastewater Treatment System</vt:lpstr>
      <vt:lpstr>Mines Park Lab</vt:lpstr>
      <vt:lpstr>Project Features</vt:lpstr>
      <vt:lpstr>PowerPoint Presentation</vt:lpstr>
      <vt:lpstr>PowerPoint Presentation</vt:lpstr>
      <vt:lpstr>Hach Company</vt:lpstr>
      <vt:lpstr>Hach Brand Controller(SC1000) Cost</vt:lpstr>
      <vt:lpstr>Hach Brand Sensor(Nitrate) Cost</vt:lpstr>
      <vt:lpstr>Hach Brand System Cost : $$$ </vt:lpstr>
      <vt:lpstr>Low-cost and Open Source Solution</vt:lpstr>
      <vt:lpstr>Arduino Controller + Vernier Sensor</vt:lpstr>
      <vt:lpstr>Arduino Cost</vt:lpstr>
      <vt:lpstr>Vernier Brand Sensor Cost</vt:lpstr>
      <vt:lpstr>Hach    VS    Arduino </vt:lpstr>
      <vt:lpstr>PowerPoint Presentation</vt:lpstr>
      <vt:lpstr>Ideal Condition with Wires</vt:lpstr>
      <vt:lpstr>Sometimes ...</vt:lpstr>
      <vt:lpstr>XBee Module</vt:lpstr>
      <vt:lpstr>Data Flow</vt:lpstr>
      <vt:lpstr>PowerPoint Presentation</vt:lpstr>
      <vt:lpstr>128 Bits AES Encryption</vt:lpstr>
      <vt:lpstr>Data Flow with Encryption</vt:lpstr>
      <vt:lpstr>PowerPoint Presentation</vt:lpstr>
      <vt:lpstr>Current GUI in Mines Park Lab</vt:lpstr>
      <vt:lpstr>PowerPoint Presentation</vt:lpstr>
      <vt:lpstr>Web Browser based Interface</vt:lpstr>
      <vt:lpstr>PowerPoint Presentation</vt:lpstr>
      <vt:lpstr>PowerPoint Presentation</vt:lpstr>
      <vt:lpstr>Current Calibration</vt:lpstr>
      <vt:lpstr>Current Calibration Procedure</vt:lpstr>
      <vt:lpstr>Dynamic Calibration</vt:lpstr>
      <vt:lpstr>PowerPoint Presentation</vt:lpstr>
      <vt:lpstr>PowerPoint Presentation</vt:lpstr>
      <vt:lpstr>PowerPoint Presentation</vt:lpstr>
      <vt:lpstr>PowerPoint Presentation</vt:lpstr>
      <vt:lpstr>Thanks 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Sensor Network System</dc:title>
  <cp:lastModifiedBy>Peng Li</cp:lastModifiedBy>
  <cp:revision>2</cp:revision>
  <dcterms:modified xsi:type="dcterms:W3CDTF">2017-12-11T21:16:03Z</dcterms:modified>
</cp:coreProperties>
</file>